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619038" cy="739775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330">
          <p15:clr>
            <a:srgbClr val="A4A3A4"/>
          </p15:clr>
        </p15:guide>
        <p15:guide id="4" pos="39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09"/>
    <p:restoredTop sz="94617"/>
  </p:normalViewPr>
  <p:slideViewPr>
    <p:cSldViewPr snapToGrid="0" snapToObjects="1">
      <p:cViewPr varScale="1">
        <p:scale>
          <a:sx n="103" d="100"/>
          <a:sy n="103" d="100"/>
        </p:scale>
        <p:origin x="1736" y="176"/>
      </p:cViewPr>
      <p:guideLst>
        <p:guide orient="horz" pos="2160"/>
        <p:guide pos="3840"/>
        <p:guide orient="horz" pos="2330"/>
        <p:guide pos="39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77382" y="1210698"/>
            <a:ext cx="9464279" cy="25755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77382" y="3885532"/>
            <a:ext cx="9464279" cy="17860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3998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9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9030499" y="393862"/>
            <a:ext cx="2720980" cy="6269251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67560" y="393862"/>
            <a:ext cx="8005201" cy="6269251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32496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0408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0988" y="1844303"/>
            <a:ext cx="10883920" cy="307725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0988" y="4950673"/>
            <a:ext cx="10883920" cy="161825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3582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67560" y="1969309"/>
            <a:ext cx="5363091" cy="4693804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88390" y="1969309"/>
            <a:ext cx="5363091" cy="4693804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5138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393864"/>
            <a:ext cx="10883920" cy="1429890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9204" y="1813477"/>
            <a:ext cx="5338444" cy="8887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69204" y="2702234"/>
            <a:ext cx="5338444" cy="3974579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388390" y="1813477"/>
            <a:ext cx="5364735" cy="8887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388390" y="2702234"/>
            <a:ext cx="5364735" cy="3974579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8336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062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3821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493183"/>
            <a:ext cx="4069968" cy="172614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64735" y="1065142"/>
            <a:ext cx="6388388" cy="52571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4" y="2219325"/>
            <a:ext cx="4069968" cy="41115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7836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69204" y="493183"/>
            <a:ext cx="4069968" cy="172614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364735" y="1065142"/>
            <a:ext cx="6388388" cy="52571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69204" y="2219325"/>
            <a:ext cx="4069968" cy="41115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03670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67560" y="393864"/>
            <a:ext cx="10883920" cy="1429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67560" y="1969309"/>
            <a:ext cx="10883920" cy="4693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67559" y="6856620"/>
            <a:ext cx="2839284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DC03-8E12-3E40-917E-50FD9DBA01F1}" type="datetimeFigureOut">
              <a:rPr kumimoji="1" lang="zh-TW" altLang="en-US" smtClean="0"/>
              <a:t>2023/9/14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80059" y="6856620"/>
            <a:ext cx="4258925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912196" y="6856620"/>
            <a:ext cx="2839284" cy="393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3EB9C-D4E2-384C-9C08-D60D364D315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4474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線接點 8"/>
          <p:cNvSpPr>
            <a:spLocks/>
          </p:cNvSpPr>
          <p:nvPr/>
        </p:nvSpPr>
        <p:spPr bwMode="auto">
          <a:xfrm flipH="1" flipV="1">
            <a:off x="2534954" y="2351578"/>
            <a:ext cx="27872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直線接點 9"/>
          <p:cNvSpPr>
            <a:spLocks/>
          </p:cNvSpPr>
          <p:nvPr/>
        </p:nvSpPr>
        <p:spPr bwMode="auto">
          <a:xfrm flipH="1">
            <a:off x="2540119" y="4233994"/>
            <a:ext cx="316427" cy="140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138234" y="864149"/>
            <a:ext cx="18466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4000" b="1" i="0" u="none" strike="noStrike" normalizeH="0" baseline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charset="0"/>
              </a:rPr>
              <a:t> </a:t>
            </a:r>
            <a:endParaRPr kumimoji="0" lang="zh-TW" altLang="zh-TW" sz="4000" b="0" i="0" u="none" strike="noStrike" cap="none" normalizeH="0" baseline="0" dirty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833552" y="5046670"/>
            <a:ext cx="1846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049662" y="2906630"/>
            <a:ext cx="1846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-265270" y="875274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9" name="Rectangle 29"/>
          <p:cNvSpPr>
            <a:spLocks noChangeArrowheads="1"/>
          </p:cNvSpPr>
          <p:nvPr/>
        </p:nvSpPr>
        <p:spPr bwMode="auto">
          <a:xfrm>
            <a:off x="8339610" y="3028242"/>
            <a:ext cx="18466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0" name="Rectangle 30"/>
          <p:cNvSpPr>
            <a:spLocks noChangeArrowheads="1"/>
          </p:cNvSpPr>
          <p:nvPr/>
        </p:nvSpPr>
        <p:spPr bwMode="auto">
          <a:xfrm>
            <a:off x="8339610" y="2612745"/>
            <a:ext cx="1846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zh-TW" altLang="zh-TW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直線接點 9"/>
          <p:cNvSpPr>
            <a:spLocks/>
          </p:cNvSpPr>
          <p:nvPr/>
        </p:nvSpPr>
        <p:spPr bwMode="auto">
          <a:xfrm flipH="1">
            <a:off x="2565123" y="6885369"/>
            <a:ext cx="3149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4432837" y="-1054862"/>
            <a:ext cx="461665" cy="9233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kumimoji="1" lang="zh-TW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3968982" y="1015956"/>
            <a:ext cx="610218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A              B            C</a:t>
            </a:r>
            <a:endParaRPr lang="zh-TW" altLang="en-US" sz="4800" b="1" dirty="0"/>
          </a:p>
        </p:txBody>
      </p:sp>
      <p:sp>
        <p:nvSpPr>
          <p:cNvPr id="37" name="直線接點 7"/>
          <p:cNvSpPr>
            <a:spLocks/>
          </p:cNvSpPr>
          <p:nvPr/>
        </p:nvSpPr>
        <p:spPr bwMode="auto">
          <a:xfrm>
            <a:off x="2698954" y="4257058"/>
            <a:ext cx="27962" cy="260141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1" name="直線接點 7"/>
          <p:cNvSpPr>
            <a:spLocks/>
          </p:cNvSpPr>
          <p:nvPr/>
        </p:nvSpPr>
        <p:spPr bwMode="auto">
          <a:xfrm>
            <a:off x="2674318" y="2351578"/>
            <a:ext cx="24636" cy="1860758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triangle"/>
            <a:tailEnd type="triangl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42" name="矩形 41"/>
          <p:cNvSpPr/>
          <p:nvPr/>
        </p:nvSpPr>
        <p:spPr>
          <a:xfrm>
            <a:off x="2722586" y="2812207"/>
            <a:ext cx="28472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2</a:t>
            </a:r>
            <a:r>
              <a:rPr lang="en-US" altLang="zh-TW" sz="4800" b="1" dirty="0">
                <a:latin typeface="Arial" charset="0"/>
              </a:rPr>
              <a:t>             </a:t>
            </a:r>
            <a:endParaRPr lang="zh-TW" altLang="en-US" sz="4800" b="1" dirty="0"/>
          </a:p>
        </p:txBody>
      </p:sp>
      <p:sp>
        <p:nvSpPr>
          <p:cNvPr id="43" name="矩形 42"/>
          <p:cNvSpPr/>
          <p:nvPr/>
        </p:nvSpPr>
        <p:spPr>
          <a:xfrm>
            <a:off x="2710189" y="5754338"/>
            <a:ext cx="147508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t</a:t>
            </a:r>
            <a:r>
              <a:rPr lang="en-US" altLang="zh-TW" sz="4800" b="1" baseline="-25000" dirty="0">
                <a:latin typeface="Arial" charset="0"/>
              </a:rPr>
              <a:t>1</a:t>
            </a:r>
            <a:r>
              <a:rPr lang="en-US" altLang="zh-TW" sz="4800" b="1" dirty="0">
                <a:latin typeface="Arial" charset="0"/>
              </a:rPr>
              <a:t>     </a:t>
            </a:r>
            <a:endParaRPr lang="zh-TW" altLang="en-US" sz="4800" b="1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BECC7F05-5798-7740-A94E-C7A94A265523}"/>
              </a:ext>
            </a:extLst>
          </p:cNvPr>
          <p:cNvSpPr/>
          <p:nvPr/>
        </p:nvSpPr>
        <p:spPr>
          <a:xfrm>
            <a:off x="2823216" y="5008597"/>
            <a:ext cx="1610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solidFill>
                  <a:schemeClr val="accent1"/>
                </a:solidFill>
                <a:latin typeface="Arial" charset="0"/>
              </a:rPr>
              <a:t>Time</a:t>
            </a:r>
            <a:r>
              <a:rPr lang="en-US" altLang="zh-TW" sz="4800" b="1" dirty="0">
                <a:latin typeface="Arial" charset="0"/>
              </a:rPr>
              <a:t>             </a:t>
            </a:r>
            <a:endParaRPr lang="zh-TW" altLang="en-US" sz="4800" b="1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B5CB661C-B4EF-E34D-8366-85AEB88C97EA}"/>
              </a:ext>
            </a:extLst>
          </p:cNvPr>
          <p:cNvSpPr/>
          <p:nvPr/>
        </p:nvSpPr>
        <p:spPr>
          <a:xfrm>
            <a:off x="8929923" y="3609222"/>
            <a:ext cx="76625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E</a:t>
            </a:r>
            <a:endParaRPr lang="zh-TW" altLang="en-US" sz="4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id="{42E98CAA-0B88-2A4B-BE4B-90B481724CA0}"/>
                  </a:ext>
                </a:extLst>
              </p:cNvPr>
              <p:cNvSpPr/>
              <p:nvPr/>
            </p:nvSpPr>
            <p:spPr>
              <a:xfrm>
                <a:off x="2565123" y="45190"/>
                <a:ext cx="10674437" cy="1449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sz="3200" b="1" dirty="0">
                    <a:solidFill>
                      <a:srgbClr val="C00000"/>
                    </a:solidFill>
                  </a:rPr>
                  <a:t>            Modified GARCH Rate for Trait Evolution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baseline="-25000" dirty="0">
                    <a:solidFill>
                      <a:srgbClr val="C00000"/>
                    </a:solidFill>
                  </a:rPr>
                  <a:t> </a:t>
                </a:r>
                <a:r>
                  <a:rPr lang="en-US" altLang="zh-TW" sz="3200" b="1" dirty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altLang="zh-TW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altLang="zh-TW" sz="3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3200" b="1" dirty="0">
                    <a:solidFill>
                      <a:srgbClr val="C00000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baseline="-250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3200" b="1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r>
                      <m:rPr>
                        <m:nor/>
                      </m:rPr>
                      <a:rPr lang="en-US" altLang="zh-TW" sz="3200" b="1" dirty="0">
                        <a:solidFill>
                          <a:srgbClr val="C00000"/>
                        </a:solidFill>
                      </a:rPr>
                      <m:t>=</m:t>
                    </m:r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sSub>
                      <m:sSubPr>
                        <m:ctrlP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𝑾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  <m:r>
                      <a:rPr lang="en-US" altLang="zh-TW" sz="3200" b="1" i="0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altLang="zh-TW" sz="3200" b="1" dirty="0">
                    <a:solidFill>
                      <a:srgbClr val="C00000"/>
                    </a:solidFill>
                  </a:rPr>
                  <a:t>=</a:t>
                </a:r>
                <a:r>
                  <a:rPr lang="en-US" altLang="zh-TW" sz="3200" b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32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𝝎</m:t>
                    </m:r>
                    <m:r>
                      <a:rPr lang="en-US" altLang="zh-TW" sz="32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32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altLang="zh-TW" sz="32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3200" b="1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𝜷</m:t>
                    </m:r>
                    <m:sSub>
                      <m:sSubPr>
                        <m:ctrlP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3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</m:e>
                      <m:sub>
                        <m:sSub>
                          <m:sSubPr>
                            <m:ctrlP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b>
                            <m:r>
                              <a:rPr lang="en-US" altLang="zh-TW" sz="32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32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</m:oMath>
                </a14:m>
                <a:endParaRPr lang="en-US" altLang="zh-TW" sz="3200" b="1" i="1" dirty="0">
                  <a:solidFill>
                    <a:srgbClr val="C0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zh-TW" altLang="en-US" sz="3200" b="1" baseline="-250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1" name="矩形 50">
                <a:extLst>
                  <a:ext uri="{FF2B5EF4-FFF2-40B4-BE49-F238E27FC236}">
                    <a16:creationId xmlns:a16="http://schemas.microsoft.com/office/drawing/2014/main" id="{42E98CAA-0B88-2A4B-BE4B-90B481724C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5123" y="45190"/>
                <a:ext cx="10674437" cy="1449756"/>
              </a:xfrm>
              <a:prstGeom prst="rect">
                <a:avLst/>
              </a:prstGeom>
              <a:blipFill>
                <a:blip r:embed="rId2"/>
                <a:stretch>
                  <a:fillRect l="-595" t="-5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矩形 51">
                <a:extLst>
                  <a:ext uri="{FF2B5EF4-FFF2-40B4-BE49-F238E27FC236}">
                    <a16:creationId xmlns:a16="http://schemas.microsoft.com/office/drawing/2014/main" id="{ACEDF8D4-D3B3-0B4A-B5E4-569DDB64CD8C}"/>
                  </a:ext>
                </a:extLst>
              </p:cNvPr>
              <p:cNvSpPr/>
              <p:nvPr/>
            </p:nvSpPr>
            <p:spPr>
              <a:xfrm>
                <a:off x="7724425" y="6291780"/>
                <a:ext cx="195919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rgbClr val="FF0000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 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 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rgbClr val="FF0000"/>
                    </a:solidFill>
                  </a:rPr>
                  <a:t>o</a:t>
                </a:r>
                <a:r>
                  <a:rPr lang="en-US" altLang="zh-TW" sz="2800" b="1" dirty="0">
                    <a:solidFill>
                      <a:srgbClr val="FF0000"/>
                    </a:solidFill>
                  </a:rPr>
                  <a:t> )</a:t>
                </a:r>
                <a:endParaRPr lang="zh-TW" altLang="en-US" sz="2800" b="1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矩形 51">
                <a:extLst>
                  <a:ext uri="{FF2B5EF4-FFF2-40B4-BE49-F238E27FC236}">
                    <a16:creationId xmlns:a16="http://schemas.microsoft.com/office/drawing/2014/main" id="{ACEDF8D4-D3B3-0B4A-B5E4-569DDB64CD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4425" y="6291780"/>
                <a:ext cx="1959191" cy="523220"/>
              </a:xfrm>
              <a:prstGeom prst="rect">
                <a:avLst/>
              </a:prstGeom>
              <a:blipFill>
                <a:blip r:embed="rId3"/>
                <a:stretch>
                  <a:fillRect l="-6452" t="-11905" r="-5161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直線接點 7">
            <a:extLst>
              <a:ext uri="{FF2B5EF4-FFF2-40B4-BE49-F238E27FC236}">
                <a16:creationId xmlns:a16="http://schemas.microsoft.com/office/drawing/2014/main" id="{8F90B489-593E-2E42-BA5A-3B5F9EADF96B}"/>
              </a:ext>
            </a:extLst>
          </p:cNvPr>
          <p:cNvSpPr>
            <a:spLocks/>
          </p:cNvSpPr>
          <p:nvPr/>
        </p:nvSpPr>
        <p:spPr bwMode="auto">
          <a:xfrm flipH="1">
            <a:off x="4008133" y="6855833"/>
            <a:ext cx="6477902" cy="29536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/>
            <a:tailEnd type="none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FBB820DC-7108-C04C-9D63-CEC7869101E2}"/>
              </a:ext>
            </a:extLst>
          </p:cNvPr>
          <p:cNvSpPr/>
          <p:nvPr/>
        </p:nvSpPr>
        <p:spPr>
          <a:xfrm>
            <a:off x="6180713" y="6918900"/>
            <a:ext cx="3356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Trait values            </a:t>
            </a:r>
            <a:endParaRPr lang="zh-TW" altLang="en-US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4" name="直線接點 9">
            <a:extLst>
              <a:ext uri="{FF2B5EF4-FFF2-40B4-BE49-F238E27FC236}">
                <a16:creationId xmlns:a16="http://schemas.microsoft.com/office/drawing/2014/main" id="{DAD93E29-108F-1945-BCCF-523CCCCD0F24}"/>
              </a:ext>
            </a:extLst>
          </p:cNvPr>
          <p:cNvSpPr>
            <a:spLocks/>
          </p:cNvSpPr>
          <p:nvPr/>
        </p:nvSpPr>
        <p:spPr bwMode="auto">
          <a:xfrm flipH="1" flipV="1">
            <a:off x="4008135" y="6719804"/>
            <a:ext cx="1" cy="247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65" name="直線接點 9">
            <a:extLst>
              <a:ext uri="{FF2B5EF4-FFF2-40B4-BE49-F238E27FC236}">
                <a16:creationId xmlns:a16="http://schemas.microsoft.com/office/drawing/2014/main" id="{81D6D4E3-7122-F746-AD56-A906EEAF8986}"/>
              </a:ext>
            </a:extLst>
          </p:cNvPr>
          <p:cNvSpPr>
            <a:spLocks/>
          </p:cNvSpPr>
          <p:nvPr/>
        </p:nvSpPr>
        <p:spPr bwMode="auto">
          <a:xfrm flipH="1" flipV="1">
            <a:off x="10500112" y="6702380"/>
            <a:ext cx="1" cy="247000"/>
          </a:xfrm>
          <a:prstGeom prst="line">
            <a:avLst/>
          </a:prstGeom>
          <a:noFill/>
          <a:ln w="4445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/>
          </a:p>
        </p:txBody>
      </p:sp>
      <p:cxnSp>
        <p:nvCxnSpPr>
          <p:cNvPr id="73" name="Straight Connector 54"/>
          <p:cNvCxnSpPr>
            <a:cxnSpLocks/>
          </p:cNvCxnSpPr>
          <p:nvPr/>
        </p:nvCxnSpPr>
        <p:spPr>
          <a:xfrm flipH="1">
            <a:off x="7414094" y="2394469"/>
            <a:ext cx="2330353" cy="4190866"/>
          </a:xfrm>
          <a:prstGeom prst="line">
            <a:avLst/>
          </a:prstGeom>
          <a:ln w="434975" cap="rnd"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54">
            <a:extLst>
              <a:ext uri="{FF2B5EF4-FFF2-40B4-BE49-F238E27FC236}">
                <a16:creationId xmlns:a16="http://schemas.microsoft.com/office/drawing/2014/main" id="{4CE46900-5DB5-394A-BE95-EFEFC546A791}"/>
              </a:ext>
            </a:extLst>
          </p:cNvPr>
          <p:cNvCxnSpPr>
            <a:cxnSpLocks/>
          </p:cNvCxnSpPr>
          <p:nvPr/>
        </p:nvCxnSpPr>
        <p:spPr>
          <a:xfrm>
            <a:off x="7323431" y="2431616"/>
            <a:ext cx="1070997" cy="1692869"/>
          </a:xfrm>
          <a:prstGeom prst="line">
            <a:avLst/>
          </a:prstGeom>
          <a:ln w="434975" cap="rnd" cmpd="sng">
            <a:solidFill>
              <a:schemeClr val="accent4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54">
            <a:extLst>
              <a:ext uri="{FF2B5EF4-FFF2-40B4-BE49-F238E27FC236}">
                <a16:creationId xmlns:a16="http://schemas.microsoft.com/office/drawing/2014/main" id="{0AE801FA-79AA-1A48-8EE3-679017F7F285}"/>
              </a:ext>
            </a:extLst>
          </p:cNvPr>
          <p:cNvCxnSpPr>
            <a:cxnSpLocks/>
          </p:cNvCxnSpPr>
          <p:nvPr/>
        </p:nvCxnSpPr>
        <p:spPr>
          <a:xfrm>
            <a:off x="4543208" y="2465150"/>
            <a:ext cx="2682751" cy="4120185"/>
          </a:xfrm>
          <a:prstGeom prst="line">
            <a:avLst/>
          </a:prstGeom>
          <a:ln w="434975" cap="rnd" cmpd="sng"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矩形 47">
            <a:extLst>
              <a:ext uri="{FF2B5EF4-FFF2-40B4-BE49-F238E27FC236}">
                <a16:creationId xmlns:a16="http://schemas.microsoft.com/office/drawing/2014/main" id="{F45D6E29-E726-4445-A50D-7BD2629C1D4F}"/>
              </a:ext>
            </a:extLst>
          </p:cNvPr>
          <p:cNvSpPr/>
          <p:nvPr/>
        </p:nvSpPr>
        <p:spPr>
          <a:xfrm>
            <a:off x="5938336" y="6169836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4800" b="1" dirty="0">
                <a:latin typeface="Arial" charset="0"/>
              </a:rPr>
              <a:t> O</a:t>
            </a:r>
            <a:endParaRPr lang="zh-TW" altLang="en-US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D420BE8D-C305-954B-BE95-54C864DB5BE1}"/>
                  </a:ext>
                </a:extLst>
              </p:cNvPr>
              <p:cNvSpPr/>
              <p:nvPr/>
            </p:nvSpPr>
            <p:spPr>
              <a:xfrm>
                <a:off x="6212542" y="3919427"/>
                <a:ext cx="192552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chemeClr val="accent5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 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 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5"/>
                    </a:solidFill>
                  </a:rPr>
                  <a:t>E</a:t>
                </a:r>
                <a:r>
                  <a:rPr lang="en-US" altLang="zh-TW" sz="2800" b="1" dirty="0">
                    <a:solidFill>
                      <a:schemeClr val="accent5"/>
                    </a:solidFill>
                  </a:rPr>
                  <a:t> )</a:t>
                </a:r>
                <a:endParaRPr lang="zh-TW" altLang="en-US" sz="2800" b="1" baseline="-25000" dirty="0">
                  <a:solidFill>
                    <a:schemeClr val="accent5"/>
                  </a:solidFill>
                </a:endParaRPr>
              </a:p>
            </p:txBody>
          </p:sp>
        </mc:Choice>
        <mc:Fallback xmlns="">
          <p:sp>
            <p:nvSpPr>
              <p:cNvPr id="66" name="矩形 65">
                <a:extLst>
                  <a:ext uri="{FF2B5EF4-FFF2-40B4-BE49-F238E27FC236}">
                    <a16:creationId xmlns:a16="http://schemas.microsoft.com/office/drawing/2014/main" id="{D420BE8D-C305-954B-BE95-54C864DB5B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542" y="3919427"/>
                <a:ext cx="1925527" cy="523220"/>
              </a:xfrm>
              <a:prstGeom prst="rect">
                <a:avLst/>
              </a:prstGeom>
              <a:blipFill>
                <a:blip r:embed="rId4"/>
                <a:stretch>
                  <a:fillRect l="-6579" t="-11905" r="-5921" b="-309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D7616750-4411-0043-96DD-C83755E662E6}"/>
                  </a:ext>
                </a:extLst>
              </p:cNvPr>
              <p:cNvSpPr/>
              <p:nvPr/>
            </p:nvSpPr>
            <p:spPr>
              <a:xfrm>
                <a:off x="3549007" y="1626176"/>
                <a:ext cx="736932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TW" sz="2800" b="1" dirty="0">
                    <a:solidFill>
                      <a:schemeClr val="accent6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 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 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6"/>
                    </a:solidFill>
                  </a:rPr>
                  <a:t>A</a:t>
                </a:r>
                <a:r>
                  <a:rPr lang="en-US" altLang="zh-TW" sz="2800" b="1" dirty="0">
                    <a:solidFill>
                      <a:schemeClr val="accent6"/>
                    </a:solidFill>
                  </a:rPr>
                  <a:t> )              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 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4">
                        <a:lumMod val="75000"/>
                      </a:schemeClr>
                    </a:solidFill>
                  </a:rPr>
                  <a:t>B</a:t>
                </a:r>
                <a:r>
                  <a:rPr lang="en-US" altLang="zh-TW" sz="2800" b="1" dirty="0">
                    <a:solidFill>
                      <a:schemeClr val="accent4">
                        <a:lumMod val="75000"/>
                      </a:schemeClr>
                    </a:solidFill>
                  </a:rPr>
                  <a:t> )      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𝒚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 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TW" sz="28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𝜺</m:t>
                    </m:r>
                  </m:oMath>
                </a14:m>
                <a:r>
                  <a:rPr lang="en-US" altLang="zh-TW" sz="2800" b="1" baseline="-25000" dirty="0">
                    <a:solidFill>
                      <a:schemeClr val="accent1">
                        <a:lumMod val="75000"/>
                      </a:schemeClr>
                    </a:solidFill>
                  </a:rPr>
                  <a:t>C</a:t>
                </a:r>
                <a:r>
                  <a:rPr lang="en-US" altLang="zh-TW" sz="2800" b="1" dirty="0">
                    <a:solidFill>
                      <a:schemeClr val="accent1">
                        <a:lumMod val="75000"/>
                      </a:schemeClr>
                    </a:solidFill>
                  </a:rPr>
                  <a:t> )</a:t>
                </a:r>
                <a:endParaRPr lang="zh-TW" altLang="en-US" sz="2800" b="1" baseline="-25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7" name="矩形 66">
                <a:extLst>
                  <a:ext uri="{FF2B5EF4-FFF2-40B4-BE49-F238E27FC236}">
                    <a16:creationId xmlns:a16="http://schemas.microsoft.com/office/drawing/2014/main" id="{D7616750-4411-0043-96DD-C83755E662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007" y="1626176"/>
                <a:ext cx="7369325" cy="523220"/>
              </a:xfrm>
              <a:prstGeom prst="rect">
                <a:avLst/>
              </a:prstGeom>
              <a:blipFill>
                <a:blip r:embed="rId5"/>
                <a:stretch>
                  <a:fillRect l="-1721" t="-14286" r="-861" b="-2857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0311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93</Words>
  <Application>Microsoft Macintosh PowerPoint</Application>
  <PresentationFormat>自訂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鍾冬川</cp:lastModifiedBy>
  <cp:revision>55</cp:revision>
  <cp:lastPrinted>2019-08-26T01:50:24Z</cp:lastPrinted>
  <dcterms:created xsi:type="dcterms:W3CDTF">2016-09-27T00:04:08Z</dcterms:created>
  <dcterms:modified xsi:type="dcterms:W3CDTF">2023-09-14T07:33:34Z</dcterms:modified>
</cp:coreProperties>
</file>